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398E550-1404-4E61-8F20-92B145DC4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7C3A231F-549C-4DFF-98FC-6F705A9EF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CF479B6-C946-4FF1-8D6D-F51CCE49D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7D574B82-44A8-439D-80E4-88299941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B1071737-BE1E-4720-B6A9-68A4E379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22639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EE25406-4398-4CF2-9566-E806B8CA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2E86AB7-E2A5-4E6F-B480-95A52F022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AD031FF2-B444-4F9B-B60F-35BB4C4E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C963BFB4-50DA-4DC9-B12B-E78ACCA7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9DA7E1A6-6DFF-49B4-829A-6A13595AC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37572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E53CC47A-74F3-4DCC-A26C-9E615857D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5D8EB0EE-9828-4A59-BCB7-19B21F038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15ECB1D1-F7E0-4505-B64F-6D9C9AADA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2CEC98B8-4F54-4393-A16C-28A988D3D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CF748E31-5864-464D-972B-7E3A4D55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56304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E11E564D-EB3C-4C4D-A3DE-AD1A7C7C5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311597E4-53A6-44EA-9445-0D56918AC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3074E23-F3C2-4533-A3B0-07CC28438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3B41688-9710-4982-B91B-EB11DC41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8006A14A-64A7-4C35-ACAA-2629177CF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21142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3CAC7CC-99C0-44B8-9656-CB66DA7F2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9D7B5D50-1BBA-491C-8BD7-81527666C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920ECCC9-0407-494F-ABC3-6D12FDC16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98BF272D-74F6-41C9-AFB8-58D4290B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3ABE72B7-7177-4834-84EC-06CB8B2B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51366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2F06270-807E-4285-9112-329B6F425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ED8E5F7-22F0-4E6A-A0A6-4A1F61A1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BFBDAD8D-FB6C-479F-90AD-F8D3E41D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7C3B2D1B-878E-478D-9371-2A8E3E27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D89CD680-58D9-496F-8505-C38CA2DA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3DBEAE7F-7F3E-4175-8620-98E5ED238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7921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F8AF727C-3F39-47FA-A0A1-865A50FD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10D7C300-07DA-4A5B-9F50-EBE8B2FDC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36C17E35-98AC-4359-807D-1EC44D933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B82161FD-5B8F-45D1-9708-7F8FB6D06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9DF90EF2-949A-4256-9725-51A7D35FA0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F478C8DD-2BFB-48D7-BD32-0C6322D16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5121C015-7DC2-42F8-837C-3B24E9BD1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6684C21C-E920-420E-BBC8-28DFF792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38759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0DB9E08-350D-437A-AE91-18777654D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DD24047F-D99F-4300-BFF5-6451918D8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6A9709C9-7E40-4489-B569-2E84D5E3E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48D05041-FC2B-4F3C-A5E7-60A9B3A3C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39190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ACE653FE-E687-48B6-A8A8-C9F0972E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39073A74-4FC0-4B37-9E06-653EEF82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DC22A98D-9311-4FE2-ADD8-B76633C48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9702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A58FA23-2150-4D6D-9AAA-19C71808E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9C6C16C5-236A-4169-9CA4-AFBB484A8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FE56BE52-DB7D-41A4-B266-85C97C6EB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A069BE50-D26E-4AB8-BE6E-7B244BD7B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942054F-3E67-467B-B3AB-00436324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55340CBD-96BD-43B6-9625-513D093C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56814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593AB02-2764-44AF-82B2-A73E3A0D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9D2D9A16-38FA-44E7-A4DD-5B6896ED5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413325A3-75F7-457E-BAC5-612EAE468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36509799-CA0C-4E33-B8A4-9FBE18A3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235D5279-8B69-40BF-AABB-0AAF38E7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C134B8EE-2A3C-46C5-BD92-B33E52E14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0114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C3D118A4-33D4-46AC-A570-35B1FC70E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93E9D9A6-ACF1-4654-97C8-311CA4AD1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086276C-58F8-4E97-AB19-AA0731987C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3AEE4-24B5-4D67-B25E-F7CBD0DCA0FD}" type="datetimeFigureOut">
              <a:rPr lang="hr-HR" smtClean="0"/>
              <a:pPr/>
              <a:t>24.9.2021.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ACFB0327-ECCD-4FF5-BCCA-3509761CB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B014EBE9-E2F7-43B6-BB05-3FB4265E15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8E16-26F6-466D-AD14-111696AAA7B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867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811391C-39F7-4006-B73B-10716FAA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BF1FCFB-1978-4D3E-8A68-6FB38EBD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E3D4D53-7266-4530-B9AC-6BF754DD1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75EE30C0-C5E2-4B5D-9478-BE359DF4145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F64C21CE-4EEE-4353-9048-D0F35BC27871}"/>
              </a:ext>
            </a:extLst>
          </p:cNvPr>
          <p:cNvSpPr txBox="1"/>
          <p:nvPr/>
        </p:nvSpPr>
        <p:spPr>
          <a:xfrm>
            <a:off x="6294268" y="1491804"/>
            <a:ext cx="4774423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2 </a:t>
            </a:r>
          </a:p>
          <a:p>
            <a:r>
              <a:rPr lang="hr-HR" sz="4800" dirty="0">
                <a:solidFill>
                  <a:srgbClr val="FF66CC"/>
                </a:solidFill>
              </a:rPr>
              <a:t>MONEY MATTERS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5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3EDDADDC-EB88-4394-8B5F-07D391B8E03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3230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811391C-39F7-4006-B73B-10716FAA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BF1FCFB-1978-4D3E-8A68-6FB38EBD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E3D4D53-7266-4530-B9AC-6BF754DD1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99"/>
            <a:ext cx="12192000" cy="688072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F9CDC774-DFFC-4A08-9611-144AF4930ED3}"/>
              </a:ext>
            </a:extLst>
          </p:cNvPr>
          <p:cNvSpPr txBox="1"/>
          <p:nvPr/>
        </p:nvSpPr>
        <p:spPr>
          <a:xfrm>
            <a:off x="566754" y="678493"/>
            <a:ext cx="7750882" cy="923330"/>
          </a:xfrm>
          <a:prstGeom prst="rect">
            <a:avLst/>
          </a:prstGeom>
          <a:solidFill>
            <a:srgbClr val="C9E4FF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Here are words related to the young business girls you read about in the article last time. Write the words out in full. </a:t>
            </a:r>
          </a:p>
          <a:p>
            <a:r>
              <a:rPr lang="en-US" b="1" dirty="0">
                <a:solidFill>
                  <a:srgbClr val="0070C0"/>
                </a:solidFill>
              </a:rPr>
              <a:t>Then retell the story and include the given words. 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729C1DCB-E779-4127-9A35-7359DB933475}"/>
              </a:ext>
            </a:extLst>
          </p:cNvPr>
          <p:cNvSpPr txBox="1"/>
          <p:nvPr/>
        </p:nvSpPr>
        <p:spPr>
          <a:xfrm>
            <a:off x="1801798" y="2924515"/>
            <a:ext cx="4294202" cy="1500667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1600" dirty="0" err="1"/>
              <a:t>bsnss</a:t>
            </a:r>
            <a:r>
              <a:rPr lang="hr-HR" sz="1600" dirty="0"/>
              <a:t> 	</a:t>
            </a:r>
            <a:r>
              <a:rPr lang="hr-HR" sz="1600" dirty="0" err="1"/>
              <a:t>rbbsh</a:t>
            </a:r>
            <a:r>
              <a:rPr lang="hr-HR" sz="1600" dirty="0"/>
              <a:t>	 </a:t>
            </a:r>
            <a:r>
              <a:rPr lang="hr-HR" sz="1600" dirty="0" err="1"/>
              <a:t>ppr</a:t>
            </a:r>
            <a:r>
              <a:rPr lang="hr-HR" sz="1600" dirty="0"/>
              <a:t>	 </a:t>
            </a:r>
            <a:r>
              <a:rPr lang="hr-HR" sz="1600" dirty="0" err="1"/>
              <a:t>plstc</a:t>
            </a:r>
            <a:r>
              <a:rPr lang="hr-HR" sz="1600" dirty="0"/>
              <a:t> 	</a:t>
            </a:r>
            <a:r>
              <a:rPr lang="hr-HR" sz="1600" dirty="0" err="1"/>
              <a:t>glss</a:t>
            </a:r>
            <a:r>
              <a:rPr lang="hr-HR" sz="1600" dirty="0"/>
              <a:t> </a:t>
            </a:r>
            <a:r>
              <a:rPr lang="hr-HR" sz="1600" dirty="0" err="1"/>
              <a:t>rcclng</a:t>
            </a:r>
            <a:r>
              <a:rPr lang="hr-HR" sz="1600" dirty="0"/>
              <a:t> 	</a:t>
            </a:r>
            <a:r>
              <a:rPr lang="hr-HR" sz="1600" dirty="0" err="1"/>
              <a:t>chrg</a:t>
            </a:r>
            <a:r>
              <a:rPr lang="hr-HR" sz="1600" dirty="0"/>
              <a:t> 	</a:t>
            </a:r>
            <a:r>
              <a:rPr lang="hr-HR" sz="1600" dirty="0" err="1"/>
              <a:t>cmpttn</a:t>
            </a:r>
            <a:r>
              <a:rPr lang="hr-HR" sz="1600" dirty="0"/>
              <a:t> 	</a:t>
            </a:r>
            <a:r>
              <a:rPr lang="hr-HR" sz="1600" dirty="0" err="1"/>
              <a:t>prsnttn</a:t>
            </a:r>
            <a:r>
              <a:rPr lang="hr-HR" sz="1600" dirty="0"/>
              <a:t> 	</a:t>
            </a:r>
            <a:r>
              <a:rPr lang="hr-HR" sz="1600" dirty="0" err="1"/>
              <a:t>ws</a:t>
            </a:r>
            <a:r>
              <a:rPr lang="hr-HR" sz="1600" dirty="0"/>
              <a:t> </a:t>
            </a:r>
            <a:r>
              <a:rPr lang="hr-HR" sz="1600" dirty="0" err="1"/>
              <a:t>pckt</a:t>
            </a:r>
            <a:r>
              <a:rPr lang="hr-HR" sz="1600" dirty="0"/>
              <a:t> 	</a:t>
            </a:r>
            <a:r>
              <a:rPr lang="hr-HR" sz="1600" dirty="0" err="1"/>
              <a:t>prdcts</a:t>
            </a:r>
            <a:r>
              <a:rPr lang="hr-HR" sz="1600" dirty="0"/>
              <a:t>	 </a:t>
            </a:r>
            <a:r>
              <a:rPr lang="hr-HR" sz="1600" dirty="0" err="1"/>
              <a:t>dnt</a:t>
            </a:r>
            <a:r>
              <a:rPr lang="hr-HR" sz="1600" dirty="0"/>
              <a:t> 	</a:t>
            </a:r>
            <a:r>
              <a:rPr lang="hr-HR" sz="1600" dirty="0" err="1"/>
              <a:t>chrt</a:t>
            </a:r>
            <a:r>
              <a:rPr lang="hr-HR" sz="1600" dirty="0"/>
              <a:t>	 </a:t>
            </a:r>
            <a:r>
              <a:rPr lang="hr-HR" sz="1600" dirty="0" err="1"/>
              <a:t>shltr</a:t>
            </a:r>
            <a:endParaRPr lang="hr-HR" sz="1600" dirty="0">
              <a:solidFill>
                <a:srgbClr val="0070C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1376E472-2946-424D-B653-95D48B448E36}"/>
              </a:ext>
            </a:extLst>
          </p:cNvPr>
          <p:cNvSpPr txBox="1"/>
          <p:nvPr/>
        </p:nvSpPr>
        <p:spPr>
          <a:xfrm>
            <a:off x="6688770" y="2619227"/>
            <a:ext cx="4559238" cy="1993110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sz="1600" dirty="0" err="1"/>
              <a:t>business</a:t>
            </a:r>
            <a:r>
              <a:rPr lang="hr-HR" sz="1600" dirty="0"/>
              <a:t> 	</a:t>
            </a:r>
            <a:r>
              <a:rPr lang="hr-HR" sz="1600" dirty="0" err="1"/>
              <a:t>rubbish</a:t>
            </a:r>
            <a:r>
              <a:rPr lang="hr-HR" sz="1600" dirty="0"/>
              <a:t>	 </a:t>
            </a:r>
            <a:r>
              <a:rPr lang="hr-HR" sz="1600" dirty="0" err="1"/>
              <a:t>paper</a:t>
            </a:r>
            <a:r>
              <a:rPr lang="hr-HR" sz="1600" dirty="0"/>
              <a:t>	 </a:t>
            </a:r>
            <a:r>
              <a:rPr lang="hr-HR" sz="1600" dirty="0" err="1"/>
              <a:t>plastic</a:t>
            </a:r>
            <a:r>
              <a:rPr lang="hr-HR" sz="1600" dirty="0"/>
              <a:t> 	</a:t>
            </a:r>
            <a:r>
              <a:rPr lang="hr-HR" sz="1600" dirty="0" err="1"/>
              <a:t>glass</a:t>
            </a:r>
            <a:r>
              <a:rPr lang="hr-HR" sz="1600" dirty="0"/>
              <a:t> </a:t>
            </a:r>
            <a:r>
              <a:rPr lang="hr-HR" sz="1600" dirty="0" err="1"/>
              <a:t>recycling</a:t>
            </a:r>
            <a:r>
              <a:rPr lang="hr-HR" sz="1600" dirty="0"/>
              <a:t> 	              </a:t>
            </a:r>
            <a:r>
              <a:rPr lang="hr-HR" sz="1600" dirty="0" err="1"/>
              <a:t>charge</a:t>
            </a:r>
            <a:r>
              <a:rPr lang="hr-HR" sz="1600" dirty="0"/>
              <a:t>	         </a:t>
            </a:r>
            <a:r>
              <a:rPr lang="hr-HR" sz="1600" dirty="0" err="1"/>
              <a:t>comeptition</a:t>
            </a:r>
            <a:r>
              <a:rPr lang="hr-HR" sz="1600" dirty="0"/>
              <a:t>  </a:t>
            </a:r>
            <a:r>
              <a:rPr lang="hr-HR" sz="1600" dirty="0" err="1"/>
              <a:t>presentation</a:t>
            </a:r>
            <a:r>
              <a:rPr lang="hr-HR" sz="1600" dirty="0"/>
              <a:t>                    </a:t>
            </a:r>
            <a:r>
              <a:rPr lang="hr-HR" sz="1600" dirty="0" err="1"/>
              <a:t>Wise</a:t>
            </a:r>
            <a:r>
              <a:rPr lang="hr-HR" sz="1600" dirty="0"/>
              <a:t> </a:t>
            </a:r>
            <a:r>
              <a:rPr lang="hr-HR" sz="1600" dirty="0" err="1"/>
              <a:t>Pocket</a:t>
            </a:r>
            <a:r>
              <a:rPr lang="hr-HR" sz="1600" dirty="0"/>
              <a:t> Products	 </a:t>
            </a:r>
            <a:r>
              <a:rPr lang="hr-HR" sz="1600" dirty="0" err="1"/>
              <a:t>donate</a:t>
            </a:r>
            <a:r>
              <a:rPr lang="hr-HR" sz="1600" dirty="0"/>
              <a:t> 	</a:t>
            </a:r>
            <a:r>
              <a:rPr lang="hr-HR" sz="1600" dirty="0" err="1"/>
              <a:t>charity</a:t>
            </a:r>
            <a:r>
              <a:rPr lang="hr-HR" sz="1600" dirty="0"/>
              <a:t>	 </a:t>
            </a:r>
            <a:r>
              <a:rPr lang="hr-HR" sz="1600" dirty="0" err="1"/>
              <a:t>shelter</a:t>
            </a:r>
            <a:endParaRPr lang="hr-H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1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811391C-39F7-4006-B73B-10716FAA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BF1FCFB-1978-4D3E-8A68-6FB38EBD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E3D4D53-7266-4530-B9AC-6BF754DD1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72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="" xmlns:a16="http://schemas.microsoft.com/office/drawing/2014/main" id="{23544B9E-AE7F-4D91-9624-5D0ECCB0C71E}"/>
              </a:ext>
            </a:extLst>
          </p:cNvPr>
          <p:cNvSpPr txBox="1"/>
          <p:nvPr/>
        </p:nvSpPr>
        <p:spPr>
          <a:xfrm>
            <a:off x="452392" y="2003317"/>
            <a:ext cx="5886264" cy="3962880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/>
              <a:t>I am studying hard for the biology test. 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How often do you have your music lessons? 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My parents don’t let me watch television after ten o’clock. 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My </a:t>
            </a:r>
            <a:r>
              <a:rPr lang="en-US" sz="1600" dirty="0" err="1"/>
              <a:t>neighbours</a:t>
            </a:r>
            <a:r>
              <a:rPr lang="en-US" sz="1600" dirty="0"/>
              <a:t> are building a swimming pool. 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What are you doing with that mobile phone? 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Take the umbrella because it’s raining heavily. 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Every summer we travel to the seaside to visit grandma and grandpa. People all over the world speak English. </a:t>
            </a:r>
            <a:endParaRPr lang="hr-HR" sz="1600" dirty="0">
              <a:solidFill>
                <a:srgbClr val="0070C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="" xmlns:a16="http://schemas.microsoft.com/office/drawing/2014/main" id="{94050ADC-0205-492D-97F1-73B786EC7A5F}"/>
              </a:ext>
            </a:extLst>
          </p:cNvPr>
          <p:cNvSpPr txBox="1"/>
          <p:nvPr/>
        </p:nvSpPr>
        <p:spPr>
          <a:xfrm>
            <a:off x="566754" y="678493"/>
            <a:ext cx="3951980" cy="369332"/>
          </a:xfrm>
          <a:prstGeom prst="rect">
            <a:avLst/>
          </a:prstGeom>
          <a:solidFill>
            <a:srgbClr val="C9E4FF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P</a:t>
            </a:r>
            <a:r>
              <a:rPr lang="en-US" b="1" dirty="0" err="1">
                <a:solidFill>
                  <a:srgbClr val="0070C0"/>
                </a:solidFill>
              </a:rPr>
              <a:t>ut</a:t>
            </a:r>
            <a:r>
              <a:rPr lang="en-US" b="1" dirty="0">
                <a:solidFill>
                  <a:srgbClr val="0070C0"/>
                </a:solidFill>
              </a:rPr>
              <a:t> the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hr-HR" b="1" dirty="0" err="1">
                <a:solidFill>
                  <a:srgbClr val="0070C0"/>
                </a:solidFill>
              </a:rPr>
              <a:t>sentences</a:t>
            </a:r>
            <a:r>
              <a:rPr lang="hr-HR" b="1" dirty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into two groups</a:t>
            </a:r>
            <a:r>
              <a:rPr lang="hr-HR" b="1" dirty="0" smtClean="0">
                <a:solidFill>
                  <a:srgbClr val="0070C0"/>
                </a:solidFill>
              </a:rPr>
              <a:t>.</a:t>
            </a:r>
            <a:endParaRPr lang="hr-HR" b="1" dirty="0">
              <a:solidFill>
                <a:srgbClr val="0070C0"/>
              </a:solidFill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="" xmlns:a16="http://schemas.microsoft.com/office/drawing/2014/main" id="{E3A8F0EB-C31F-4538-BBAD-C79DA1D9B291}"/>
              </a:ext>
            </a:extLst>
          </p:cNvPr>
          <p:cNvSpPr txBox="1"/>
          <p:nvPr/>
        </p:nvSpPr>
        <p:spPr>
          <a:xfrm>
            <a:off x="6778101" y="760941"/>
            <a:ext cx="4948560" cy="1993110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/>
              <a:t>I am studying hard for the biology test. 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My </a:t>
            </a:r>
            <a:r>
              <a:rPr lang="en-US" sz="1600" dirty="0" err="1"/>
              <a:t>neighbours</a:t>
            </a:r>
            <a:r>
              <a:rPr lang="en-US" sz="1600" dirty="0"/>
              <a:t> are building a swimming pool. 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What are you doing with that mobile phone?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Take the umbrella because it’s raining heavily. </a:t>
            </a:r>
            <a:endParaRPr lang="hr-HR" sz="1600" dirty="0"/>
          </a:p>
        </p:txBody>
      </p:sp>
      <p:sp>
        <p:nvSpPr>
          <p:cNvPr id="8" name="TekstniOkvir 7">
            <a:extLst>
              <a:ext uri="{FF2B5EF4-FFF2-40B4-BE49-F238E27FC236}">
                <a16:creationId xmlns="" xmlns:a16="http://schemas.microsoft.com/office/drawing/2014/main" id="{D54A1B8B-A45A-4126-9266-6DE4A30CD041}"/>
              </a:ext>
            </a:extLst>
          </p:cNvPr>
          <p:cNvSpPr txBox="1"/>
          <p:nvPr/>
        </p:nvSpPr>
        <p:spPr>
          <a:xfrm>
            <a:off x="6765154" y="3119064"/>
            <a:ext cx="4974454" cy="2977995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/>
              <a:t>How often do you have your music lessons? 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My parents don’t let me watch television after ten o’clock. 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Every summer we travel to the seaside to visit grandma and grandpa. </a:t>
            </a:r>
            <a:endParaRPr lang="hr-HR" sz="1600" dirty="0"/>
          </a:p>
          <a:p>
            <a:pPr>
              <a:lnSpc>
                <a:spcPct val="200000"/>
              </a:lnSpc>
            </a:pPr>
            <a:r>
              <a:rPr lang="en-US" sz="1600" dirty="0"/>
              <a:t>People all over the world speak English. </a:t>
            </a:r>
            <a:endParaRPr lang="hr-HR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14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811391C-39F7-4006-B73B-10716FAA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BF1FCFB-1978-4D3E-8A68-6FB38EBD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E3D4D53-7266-4530-B9AC-6BF754DD1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" y="-2272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77067C4B-CAC2-4B41-B3DA-675F1B6A1BA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48408"/>
          <a:stretch/>
        </p:blipFill>
        <p:spPr>
          <a:xfrm>
            <a:off x="-13514" y="-22720"/>
            <a:ext cx="4987693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40FB0BEA-CA89-4474-BAD9-FE1D552F50D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32966" y="321479"/>
            <a:ext cx="5895975" cy="5715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1BB6D652-4AD4-4A80-8885-E0DDF483A51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04319" y="1084084"/>
            <a:ext cx="6048375" cy="12287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4348DE75-E338-410D-82C5-B79E45B542BB}"/>
              </a:ext>
            </a:extLst>
          </p:cNvPr>
          <p:cNvSpPr txBox="1"/>
          <p:nvPr/>
        </p:nvSpPr>
        <p:spPr>
          <a:xfrm>
            <a:off x="3471407" y="1072495"/>
            <a:ext cx="832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CC00CC"/>
                </a:solidFill>
              </a:rPr>
              <a:t>1 </a:t>
            </a:r>
            <a:r>
              <a:rPr lang="hr-HR" sz="1400" dirty="0" err="1">
                <a:solidFill>
                  <a:srgbClr val="CC00CC"/>
                </a:solidFill>
              </a:rPr>
              <a:t>and</a:t>
            </a:r>
            <a:r>
              <a:rPr lang="hr-HR" sz="1400" dirty="0">
                <a:solidFill>
                  <a:srgbClr val="CC00CC"/>
                </a:solidFill>
              </a:rPr>
              <a:t> 2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67DF67CD-BA55-494F-8E86-327387F6AFD2}"/>
              </a:ext>
            </a:extLst>
          </p:cNvPr>
          <p:cNvSpPr txBox="1"/>
          <p:nvPr/>
        </p:nvSpPr>
        <p:spPr>
          <a:xfrm>
            <a:off x="3471406" y="1286351"/>
            <a:ext cx="832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>
                <a:solidFill>
                  <a:srgbClr val="CC00CC"/>
                </a:solidFill>
              </a:rPr>
              <a:t>3 </a:t>
            </a:r>
            <a:r>
              <a:rPr lang="hr-HR" sz="1400" dirty="0" err="1">
                <a:solidFill>
                  <a:srgbClr val="CC00CC"/>
                </a:solidFill>
              </a:rPr>
              <a:t>and</a:t>
            </a:r>
            <a:r>
              <a:rPr lang="hr-HR" sz="1400" dirty="0">
                <a:solidFill>
                  <a:srgbClr val="CC00CC"/>
                </a:solidFill>
              </a:rPr>
              <a:t> 4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7508640A-6A41-465C-B9DA-656B96094515}"/>
              </a:ext>
            </a:extLst>
          </p:cNvPr>
          <p:cNvSpPr txBox="1"/>
          <p:nvPr/>
        </p:nvSpPr>
        <p:spPr>
          <a:xfrm>
            <a:off x="5159644" y="1671736"/>
            <a:ext cx="832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CC00CC"/>
                </a:solidFill>
              </a:rPr>
              <a:t>simple</a:t>
            </a:r>
            <a:endParaRPr lang="hr-HR" sz="1400" dirty="0">
              <a:solidFill>
                <a:srgbClr val="CC00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1D72EA46-BE4F-4BC1-866E-BF5C5A47BC31}"/>
              </a:ext>
            </a:extLst>
          </p:cNvPr>
          <p:cNvSpPr txBox="1"/>
          <p:nvPr/>
        </p:nvSpPr>
        <p:spPr>
          <a:xfrm>
            <a:off x="5022499" y="1897596"/>
            <a:ext cx="1265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>
                <a:solidFill>
                  <a:srgbClr val="CC00CC"/>
                </a:solidFill>
              </a:rPr>
              <a:t>continuous</a:t>
            </a:r>
            <a:endParaRPr lang="hr-HR" sz="1400" dirty="0">
              <a:solidFill>
                <a:srgbClr val="CC00CC"/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="" xmlns:a16="http://schemas.microsoft.com/office/drawing/2014/main" id="{A56BAAC6-073C-498E-90B0-B246CE602C3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15057" y="2684730"/>
            <a:ext cx="2466975" cy="3524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Slika 15">
            <a:extLst>
              <a:ext uri="{FF2B5EF4-FFF2-40B4-BE49-F238E27FC236}">
                <a16:creationId xmlns="" xmlns:a16="http://schemas.microsoft.com/office/drawing/2014/main" id="{770443A1-F38B-45F0-A4CB-2E545B570E32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27702" y="2611074"/>
            <a:ext cx="5248275" cy="25717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ADC57106-232B-499A-8426-57B582AEA03B}"/>
              </a:ext>
            </a:extLst>
          </p:cNvPr>
          <p:cNvSpPr txBox="1"/>
          <p:nvPr/>
        </p:nvSpPr>
        <p:spPr>
          <a:xfrm>
            <a:off x="8042267" y="2662436"/>
            <a:ext cx="103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SIMPLE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="" xmlns:a16="http://schemas.microsoft.com/office/drawing/2014/main" id="{F4E085BE-5C75-48A4-8108-F5799DB078F6}"/>
              </a:ext>
            </a:extLst>
          </p:cNvPr>
          <p:cNvSpPr txBox="1"/>
          <p:nvPr/>
        </p:nvSpPr>
        <p:spPr>
          <a:xfrm>
            <a:off x="10395519" y="2662436"/>
            <a:ext cx="158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CONTINUOUS</a:t>
            </a:r>
          </a:p>
        </p:txBody>
      </p:sp>
      <p:pic>
        <p:nvPicPr>
          <p:cNvPr id="19" name="Slika 18">
            <a:extLst>
              <a:ext uri="{FF2B5EF4-FFF2-40B4-BE49-F238E27FC236}">
                <a16:creationId xmlns="" xmlns:a16="http://schemas.microsoft.com/office/drawing/2014/main" id="{DFE99AC8-5F65-4B93-9F34-1DD954C6C40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94753" y="4299391"/>
            <a:ext cx="5011991" cy="1295234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2222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811391C-39F7-4006-B73B-10716FAA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BF1FCFB-1978-4D3E-8A68-6FB38EBD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E3D4D53-7266-4530-B9AC-6BF754DD1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DD73F612-62A9-46F3-8EDB-6B24ACA690F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8907"/>
          <a:stretch/>
        </p:blipFill>
        <p:spPr>
          <a:xfrm>
            <a:off x="4594870" y="2016066"/>
            <a:ext cx="6606448" cy="429583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="" xmlns:a16="http://schemas.microsoft.com/office/drawing/2014/main" id="{537BC6ED-EF18-4AFD-A4A3-51224E672EA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733" y="1504558"/>
            <a:ext cx="5219700" cy="352425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E08FA20F-B483-4EA8-9DDB-E98A9BB8EA9E}"/>
              </a:ext>
            </a:extLst>
          </p:cNvPr>
          <p:cNvSpPr txBox="1"/>
          <p:nvPr/>
        </p:nvSpPr>
        <p:spPr>
          <a:xfrm>
            <a:off x="6323162" y="2444670"/>
            <a:ext cx="80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is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FC13B150-8032-474E-AA79-B23599EEEEA2}"/>
              </a:ext>
            </a:extLst>
          </p:cNvPr>
          <p:cNvSpPr txBox="1"/>
          <p:nvPr/>
        </p:nvSpPr>
        <p:spPr>
          <a:xfrm>
            <a:off x="9351927" y="2444670"/>
            <a:ext cx="80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work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1FD87E75-E7D9-42AB-A352-D162C55F605B}"/>
              </a:ext>
            </a:extLst>
          </p:cNvPr>
          <p:cNvSpPr txBox="1"/>
          <p:nvPr/>
        </p:nvSpPr>
        <p:spPr>
          <a:xfrm>
            <a:off x="5587795" y="2973085"/>
            <a:ext cx="80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spend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2CADCD95-2D76-43E9-ADD7-C76679936C30}"/>
              </a:ext>
            </a:extLst>
          </p:cNvPr>
          <p:cNvSpPr txBox="1"/>
          <p:nvPr/>
        </p:nvSpPr>
        <p:spPr>
          <a:xfrm>
            <a:off x="5699157" y="3242606"/>
            <a:ext cx="80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come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F3A70A91-A68B-4E2B-B97A-128020ADFDA4}"/>
              </a:ext>
            </a:extLst>
          </p:cNvPr>
          <p:cNvSpPr txBox="1"/>
          <p:nvPr/>
        </p:nvSpPr>
        <p:spPr>
          <a:xfrm>
            <a:off x="9339751" y="3242606"/>
            <a:ext cx="80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stay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6CCB6AA8-5170-4331-B258-E36896DE8A20}"/>
              </a:ext>
            </a:extLst>
          </p:cNvPr>
          <p:cNvSpPr txBox="1"/>
          <p:nvPr/>
        </p:nvSpPr>
        <p:spPr>
          <a:xfrm>
            <a:off x="7990799" y="3541415"/>
            <a:ext cx="80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are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C3B7D8E7-88BA-4070-85F8-629EFB07F1CB}"/>
              </a:ext>
            </a:extLst>
          </p:cNvPr>
          <p:cNvSpPr txBox="1"/>
          <p:nvPr/>
        </p:nvSpPr>
        <p:spPr>
          <a:xfrm>
            <a:off x="6096001" y="3769032"/>
            <a:ext cx="161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am </a:t>
            </a:r>
            <a:r>
              <a:rPr lang="hr-HR" dirty="0" err="1">
                <a:solidFill>
                  <a:srgbClr val="CC00CC"/>
                </a:solidFill>
              </a:rPr>
              <a:t>learning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FE4F0914-074C-47A9-9A8A-BFE901EA8D8E}"/>
              </a:ext>
            </a:extLst>
          </p:cNvPr>
          <p:cNvSpPr txBox="1"/>
          <p:nvPr/>
        </p:nvSpPr>
        <p:spPr>
          <a:xfrm>
            <a:off x="7587995" y="4001294"/>
            <a:ext cx="1502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is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explaining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B28C7FDC-36E4-4F7F-A355-5350D853329E}"/>
              </a:ext>
            </a:extLst>
          </p:cNvPr>
          <p:cNvSpPr txBox="1"/>
          <p:nvPr/>
        </p:nvSpPr>
        <p:spPr>
          <a:xfrm>
            <a:off x="7990799" y="4263900"/>
            <a:ext cx="80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have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21" name="TekstniOkvir 20">
            <a:extLst>
              <a:ext uri="{FF2B5EF4-FFF2-40B4-BE49-F238E27FC236}">
                <a16:creationId xmlns="" xmlns:a16="http://schemas.microsoft.com/office/drawing/2014/main" id="{3556597D-FDB1-4FD4-BA67-ACF4B75F1392}"/>
              </a:ext>
            </a:extLst>
          </p:cNvPr>
          <p:cNvSpPr txBox="1"/>
          <p:nvPr/>
        </p:nvSpPr>
        <p:spPr>
          <a:xfrm>
            <a:off x="5291091" y="4525118"/>
            <a:ext cx="145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don’t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mind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22" name="TekstniOkvir 21">
            <a:extLst>
              <a:ext uri="{FF2B5EF4-FFF2-40B4-BE49-F238E27FC236}">
                <a16:creationId xmlns="" xmlns:a16="http://schemas.microsoft.com/office/drawing/2014/main" id="{5EC3C846-9CAB-4B1E-8B0A-BA3BA055BCD6}"/>
              </a:ext>
            </a:extLst>
          </p:cNvPr>
          <p:cNvSpPr txBox="1"/>
          <p:nvPr/>
        </p:nvSpPr>
        <p:spPr>
          <a:xfrm>
            <a:off x="8469844" y="4537838"/>
            <a:ext cx="80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have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23" name="TekstniOkvir 22">
            <a:extLst>
              <a:ext uri="{FF2B5EF4-FFF2-40B4-BE49-F238E27FC236}">
                <a16:creationId xmlns="" xmlns:a16="http://schemas.microsoft.com/office/drawing/2014/main" id="{BFD2A6AD-8283-40CB-8DB8-24C5A02AA72D}"/>
              </a:ext>
            </a:extLst>
          </p:cNvPr>
          <p:cNvSpPr txBox="1"/>
          <p:nvPr/>
        </p:nvSpPr>
        <p:spPr>
          <a:xfrm>
            <a:off x="6966110" y="4788331"/>
            <a:ext cx="145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CC00CC"/>
                </a:solidFill>
              </a:rPr>
              <a:t>am </a:t>
            </a:r>
            <a:r>
              <a:rPr lang="hr-HR" dirty="0" err="1">
                <a:solidFill>
                  <a:srgbClr val="CC00CC"/>
                </a:solidFill>
              </a:rPr>
              <a:t>working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24" name="TekstniOkvir 23">
            <a:extLst>
              <a:ext uri="{FF2B5EF4-FFF2-40B4-BE49-F238E27FC236}">
                <a16:creationId xmlns="" xmlns:a16="http://schemas.microsoft.com/office/drawing/2014/main" id="{B67EF1E1-0782-46A3-97ED-1F53B3B47B0D}"/>
              </a:ext>
            </a:extLst>
          </p:cNvPr>
          <p:cNvSpPr txBox="1"/>
          <p:nvPr/>
        </p:nvSpPr>
        <p:spPr>
          <a:xfrm>
            <a:off x="6252140" y="5072741"/>
            <a:ext cx="1986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doesn’t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suffer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25" name="TekstniOkvir 24">
            <a:extLst>
              <a:ext uri="{FF2B5EF4-FFF2-40B4-BE49-F238E27FC236}">
                <a16:creationId xmlns="" xmlns:a16="http://schemas.microsoft.com/office/drawing/2014/main" id="{346AEA52-3B52-4EA2-8846-507F00E7DD47}"/>
              </a:ext>
            </a:extLst>
          </p:cNvPr>
          <p:cNvSpPr txBox="1"/>
          <p:nvPr/>
        </p:nvSpPr>
        <p:spPr>
          <a:xfrm>
            <a:off x="6354387" y="5348104"/>
            <a:ext cx="154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encourage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26" name="TekstniOkvir 25">
            <a:extLst>
              <a:ext uri="{FF2B5EF4-FFF2-40B4-BE49-F238E27FC236}">
                <a16:creationId xmlns="" xmlns:a16="http://schemas.microsoft.com/office/drawing/2014/main" id="{9E833769-6933-4222-95CF-D73F72DAC731}"/>
              </a:ext>
            </a:extLst>
          </p:cNvPr>
          <p:cNvSpPr txBox="1"/>
          <p:nvPr/>
        </p:nvSpPr>
        <p:spPr>
          <a:xfrm>
            <a:off x="5837614" y="5591860"/>
            <a:ext cx="80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think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27" name="TekstniOkvir 26">
            <a:extLst>
              <a:ext uri="{FF2B5EF4-FFF2-40B4-BE49-F238E27FC236}">
                <a16:creationId xmlns="" xmlns:a16="http://schemas.microsoft.com/office/drawing/2014/main" id="{B220FCD3-902C-47A3-A6A3-27C11C4A302D}"/>
              </a:ext>
            </a:extLst>
          </p:cNvPr>
          <p:cNvSpPr txBox="1"/>
          <p:nvPr/>
        </p:nvSpPr>
        <p:spPr>
          <a:xfrm>
            <a:off x="5776795" y="5844898"/>
            <a:ext cx="145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don’t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think</a:t>
            </a:r>
            <a:endParaRPr lang="hr-HR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50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811391C-39F7-4006-B73B-10716FAA1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EBF1FCFB-1978-4D3E-8A68-6FB38EBD3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E3D4D53-7266-4530-B9AC-6BF754DD1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20"/>
            <a:ext cx="12192000" cy="688072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C04F8615-64F4-45F5-B375-AC82FF4F1D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b="7248"/>
          <a:stretch/>
        </p:blipFill>
        <p:spPr>
          <a:xfrm>
            <a:off x="160759" y="248522"/>
            <a:ext cx="4508751" cy="636095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="" xmlns:a16="http://schemas.microsoft.com/office/drawing/2014/main" id="{5E1E69D0-5A9C-4094-9466-82A19E57FB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t="11593" r="8281"/>
          <a:stretch/>
        </p:blipFill>
        <p:spPr>
          <a:xfrm>
            <a:off x="5580860" y="134036"/>
            <a:ext cx="6426487" cy="477266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="" xmlns:a16="http://schemas.microsoft.com/office/drawing/2014/main" id="{6684BB2C-491E-45D9-8A3D-B4901FCCE43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800" y="945217"/>
            <a:ext cx="5326077" cy="539805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="" xmlns:a16="http://schemas.microsoft.com/office/drawing/2014/main" id="{AD51F57E-6F5E-4CCC-892F-F0EB8F2BAA1E}"/>
              </a:ext>
            </a:extLst>
          </p:cNvPr>
          <p:cNvSpPr txBox="1"/>
          <p:nvPr/>
        </p:nvSpPr>
        <p:spPr>
          <a:xfrm>
            <a:off x="5994277" y="372969"/>
            <a:ext cx="589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CC00CC"/>
                </a:solidFill>
              </a:rPr>
              <a:t>What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sort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of</a:t>
            </a:r>
            <a:r>
              <a:rPr lang="hr-HR" dirty="0">
                <a:solidFill>
                  <a:srgbClr val="CC00CC"/>
                </a:solidFill>
              </a:rPr>
              <a:t> </a:t>
            </a:r>
            <a:r>
              <a:rPr lang="hr-HR" dirty="0" err="1">
                <a:solidFill>
                  <a:srgbClr val="CC00CC"/>
                </a:solidFill>
              </a:rPr>
              <a:t>business</a:t>
            </a:r>
            <a:r>
              <a:rPr lang="hr-HR" dirty="0">
                <a:solidFill>
                  <a:srgbClr val="CC00CC"/>
                </a:solidFill>
              </a:rPr>
              <a:t> do </a:t>
            </a:r>
            <a:r>
              <a:rPr lang="hr-HR" dirty="0" err="1">
                <a:solidFill>
                  <a:srgbClr val="CC00CC"/>
                </a:solidFill>
              </a:rPr>
              <a:t>they</a:t>
            </a:r>
            <a:r>
              <a:rPr lang="hr-HR" dirty="0">
                <a:solidFill>
                  <a:srgbClr val="CC00CC"/>
                </a:solidFill>
              </a:rPr>
              <a:t> do?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="" xmlns:a16="http://schemas.microsoft.com/office/drawing/2014/main" id="{591FFDF9-72B6-4E95-879D-968CF3B52B24}"/>
              </a:ext>
            </a:extLst>
          </p:cNvPr>
          <p:cNvSpPr txBox="1"/>
          <p:nvPr/>
        </p:nvSpPr>
        <p:spPr>
          <a:xfrm>
            <a:off x="5955790" y="972569"/>
            <a:ext cx="589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What do they usually collect? 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2" name="TekstniOkvir 11">
            <a:extLst>
              <a:ext uri="{FF2B5EF4-FFF2-40B4-BE49-F238E27FC236}">
                <a16:creationId xmlns="" xmlns:a16="http://schemas.microsoft.com/office/drawing/2014/main" id="{1715FB2A-725A-4CB3-86CF-666E758F69BB}"/>
              </a:ext>
            </a:extLst>
          </p:cNvPr>
          <p:cNvSpPr txBox="1"/>
          <p:nvPr/>
        </p:nvSpPr>
        <p:spPr>
          <a:xfrm>
            <a:off x="5935337" y="1580013"/>
            <a:ext cx="589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How much do they charge for their service? 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3" name="TekstniOkvir 12">
            <a:extLst>
              <a:ext uri="{FF2B5EF4-FFF2-40B4-BE49-F238E27FC236}">
                <a16:creationId xmlns="" xmlns:a16="http://schemas.microsoft.com/office/drawing/2014/main" id="{575ADC3D-4062-41EB-94A7-33EA299EC4D1}"/>
              </a:ext>
            </a:extLst>
          </p:cNvPr>
          <p:cNvSpPr txBox="1"/>
          <p:nvPr/>
        </p:nvSpPr>
        <p:spPr>
          <a:xfrm>
            <a:off x="5955789" y="2095466"/>
            <a:ext cx="589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How much money do they normally make a day?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="" xmlns:a16="http://schemas.microsoft.com/office/drawing/2014/main" id="{15BA66E9-1A9B-4A13-8020-07AD643E4429}"/>
              </a:ext>
            </a:extLst>
          </p:cNvPr>
          <p:cNvSpPr txBox="1"/>
          <p:nvPr/>
        </p:nvSpPr>
        <p:spPr>
          <a:xfrm>
            <a:off x="6055165" y="2620650"/>
            <a:ext cx="589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Do they work on Sundays?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5" name="TekstniOkvir 14">
            <a:extLst>
              <a:ext uri="{FF2B5EF4-FFF2-40B4-BE49-F238E27FC236}">
                <a16:creationId xmlns="" xmlns:a16="http://schemas.microsoft.com/office/drawing/2014/main" id="{BFC3F7D2-62BC-4256-9141-3100BAC3226B}"/>
              </a:ext>
            </a:extLst>
          </p:cNvPr>
          <p:cNvSpPr txBox="1"/>
          <p:nvPr/>
        </p:nvSpPr>
        <p:spPr>
          <a:xfrm>
            <a:off x="5994277" y="3272919"/>
            <a:ext cx="589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What do they do with the money? 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6" name="TekstniOkvir 15">
            <a:extLst>
              <a:ext uri="{FF2B5EF4-FFF2-40B4-BE49-F238E27FC236}">
                <a16:creationId xmlns="" xmlns:a16="http://schemas.microsoft.com/office/drawing/2014/main" id="{8965FBF6-7B84-446E-8CCD-CF029ECBE98B}"/>
              </a:ext>
            </a:extLst>
          </p:cNvPr>
          <p:cNvSpPr txBox="1"/>
          <p:nvPr/>
        </p:nvSpPr>
        <p:spPr>
          <a:xfrm>
            <a:off x="5955788" y="3827694"/>
            <a:ext cx="589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Why is this week special for them? 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17" name="TekstniOkvir 16">
            <a:extLst>
              <a:ext uri="{FF2B5EF4-FFF2-40B4-BE49-F238E27FC236}">
                <a16:creationId xmlns="" xmlns:a16="http://schemas.microsoft.com/office/drawing/2014/main" id="{C3F537A6-1483-40EC-B296-2C1BFC315638}"/>
              </a:ext>
            </a:extLst>
          </p:cNvPr>
          <p:cNvSpPr txBox="1"/>
          <p:nvPr/>
        </p:nvSpPr>
        <p:spPr>
          <a:xfrm>
            <a:off x="6055164" y="4453901"/>
            <a:ext cx="589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What are they taking part in?</a:t>
            </a:r>
            <a:endParaRPr lang="hr-HR" dirty="0">
              <a:solidFill>
                <a:srgbClr val="CC00CC"/>
              </a:solidFill>
            </a:endParaRPr>
          </a:p>
        </p:txBody>
      </p:sp>
      <p:pic>
        <p:nvPicPr>
          <p:cNvPr id="18" name="Slika 17">
            <a:extLst>
              <a:ext uri="{FF2B5EF4-FFF2-40B4-BE49-F238E27FC236}">
                <a16:creationId xmlns="" xmlns:a16="http://schemas.microsoft.com/office/drawing/2014/main" id="{42BB50A8-72C7-4931-9ADF-81F659652D3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860" y="4887333"/>
            <a:ext cx="6426487" cy="1436509"/>
          </a:xfrm>
          <a:prstGeom prst="rect">
            <a:avLst/>
          </a:prstGeom>
        </p:spPr>
      </p:pic>
      <p:sp>
        <p:nvSpPr>
          <p:cNvPr id="19" name="TekstniOkvir 18">
            <a:extLst>
              <a:ext uri="{FF2B5EF4-FFF2-40B4-BE49-F238E27FC236}">
                <a16:creationId xmlns="" xmlns:a16="http://schemas.microsoft.com/office/drawing/2014/main" id="{98EF89D6-F692-4324-9995-A1379B083F9C}"/>
              </a:ext>
            </a:extLst>
          </p:cNvPr>
          <p:cNvSpPr txBox="1"/>
          <p:nvPr/>
        </p:nvSpPr>
        <p:spPr>
          <a:xfrm>
            <a:off x="5994277" y="5163580"/>
            <a:ext cx="589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What are they doing at the moment?</a:t>
            </a:r>
            <a:endParaRPr lang="hr-HR" dirty="0">
              <a:solidFill>
                <a:srgbClr val="CC00CC"/>
              </a:solidFill>
            </a:endParaRPr>
          </a:p>
        </p:txBody>
      </p:sp>
      <p:sp>
        <p:nvSpPr>
          <p:cNvPr id="20" name="TekstniOkvir 19">
            <a:extLst>
              <a:ext uri="{FF2B5EF4-FFF2-40B4-BE49-F238E27FC236}">
                <a16:creationId xmlns="" xmlns:a16="http://schemas.microsoft.com/office/drawing/2014/main" id="{0730AC9A-6BDE-4F12-A862-2E7DA26BF82E}"/>
              </a:ext>
            </a:extLst>
          </p:cNvPr>
          <p:cNvSpPr txBox="1"/>
          <p:nvPr/>
        </p:nvSpPr>
        <p:spPr>
          <a:xfrm>
            <a:off x="6044909" y="5807631"/>
            <a:ext cx="589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Why is the audience listening carefully?</a:t>
            </a:r>
            <a:endParaRPr lang="hr-HR" dirty="0">
              <a:solidFill>
                <a:srgbClr val="CC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401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312</Words>
  <Application>Microsoft Office PowerPoint</Application>
  <PresentationFormat>Custom</PresentationFormat>
  <Paragraphs>56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8</cp:revision>
  <dcterms:created xsi:type="dcterms:W3CDTF">2021-09-18T14:04:00Z</dcterms:created>
  <dcterms:modified xsi:type="dcterms:W3CDTF">2021-09-24T09:13:51Z</dcterms:modified>
</cp:coreProperties>
</file>